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5" r:id="rId3"/>
    <p:sldMasterId id="2147483702" r:id="rId4"/>
    <p:sldMasterId id="2147483714" r:id="rId5"/>
    <p:sldMasterId id="2147483726" r:id="rId6"/>
    <p:sldMasterId id="2147483738" r:id="rId7"/>
  </p:sldMasterIdLst>
  <p:notesMasterIdLst>
    <p:notesMasterId r:id="rId15"/>
  </p:notesMasterIdLst>
  <p:handoutMasterIdLst>
    <p:handoutMasterId r:id="rId16"/>
  </p:handoutMasterIdLst>
  <p:sldIdLst>
    <p:sldId id="259" r:id="rId8"/>
    <p:sldId id="289" r:id="rId9"/>
    <p:sldId id="286" r:id="rId10"/>
    <p:sldId id="290" r:id="rId11"/>
    <p:sldId id="287" r:id="rId12"/>
    <p:sldId id="288" r:id="rId13"/>
    <p:sldId id="277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05" autoAdjust="0"/>
    <p:restoredTop sz="94660"/>
  </p:normalViewPr>
  <p:slideViewPr>
    <p:cSldViewPr snapToGrid="0">
      <p:cViewPr varScale="1">
        <p:scale>
          <a:sx n="73" d="100"/>
          <a:sy n="73" d="100"/>
        </p:scale>
        <p:origin x="8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t>2022/7/1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t>2022/7/1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t>2022/7/1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5702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t>2022/7/1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1912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t>2022/7/1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195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t>2022/7/1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5865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t>2022/7/1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9673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t>2022/7/1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4057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t>2022/7/1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33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t>2022/7/1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9623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t>2022/7/1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8065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t>2022/7/1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2075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t>2022/7/1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0421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07/01/2022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9919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07/01/2022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146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07/01/2022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1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07/01/2022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5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07/01/2022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474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07/01/2022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5006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07/01/2022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929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07/01/2022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39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07/01/2022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5623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07/01/2022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7138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07/01/2022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9489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52" y="95257"/>
            <a:ext cx="12001541" cy="666731"/>
          </a:xfrm>
          <a:prstGeom prst="rect">
            <a:avLst/>
          </a:prstGeom>
        </p:spPr>
        <p:txBody>
          <a:bodyPr/>
          <a:lstStyle>
            <a:lvl1pPr algn="l">
              <a:defRPr sz="2775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defRPr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 dirty="0"/>
          </a:p>
        </p:txBody>
      </p:sp>
      <p:sp>
        <p:nvSpPr>
          <p:cNvPr id="3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4694775" y="6667503"/>
            <a:ext cx="2639484" cy="1905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4222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64360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39352" y="932723"/>
            <a:ext cx="11713301" cy="5568619"/>
          </a:xfrm>
          <a:prstGeom prst="rect">
            <a:avLst/>
          </a:prstGeom>
          <a:noFill/>
        </p:spPr>
        <p:txBody>
          <a:bodyPr/>
          <a:lstStyle>
            <a:lvl1pPr marL="257175" indent="-257175">
              <a:buFontTx/>
              <a:buBlip>
                <a:blip r:embed="rId2"/>
              </a:buBlip>
              <a:defRPr sz="2100" baseline="0">
                <a:latin typeface="Calibri" pitchFamily="34" charset="0"/>
              </a:defRPr>
            </a:lvl1pPr>
            <a:lvl2pPr marL="557213" indent="-214313">
              <a:buFontTx/>
              <a:buBlip>
                <a:blip r:embed="rId2"/>
              </a:buBlip>
              <a:defRPr sz="1800" baseline="0">
                <a:latin typeface="Calibri" pitchFamily="34" charset="0"/>
              </a:defRPr>
            </a:lvl2pPr>
            <a:lvl3pPr marL="857250" indent="-171450">
              <a:buFontTx/>
              <a:buBlip>
                <a:blip r:embed="rId2"/>
              </a:buBlip>
              <a:defRPr sz="1500" baseline="0">
                <a:latin typeface="Calibri" pitchFamily="34" charset="0"/>
              </a:defRPr>
            </a:lvl3pPr>
            <a:lvl4pPr marL="1200150" indent="-171450">
              <a:buFontTx/>
              <a:buBlip>
                <a:blip r:embed="rId2"/>
              </a:buBlip>
              <a:defRPr sz="1350" baseline="0">
                <a:latin typeface="Calibri" pitchFamily="34" charset="0"/>
              </a:defRPr>
            </a:lvl4pPr>
            <a:lvl5pPr>
              <a:defRPr sz="1200" baseline="0">
                <a:latin typeface="Calibri" pitchFamily="34" charset="0"/>
              </a:defRPr>
            </a:lvl5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 dirty="0"/>
          </a:p>
        </p:txBody>
      </p:sp>
      <p:sp>
        <p:nvSpPr>
          <p:cNvPr id="14" name="標題 1"/>
          <p:cNvSpPr>
            <a:spLocks noGrp="1"/>
          </p:cNvSpPr>
          <p:nvPr>
            <p:ph type="title"/>
          </p:nvPr>
        </p:nvSpPr>
        <p:spPr>
          <a:xfrm>
            <a:off x="239349" y="164639"/>
            <a:ext cx="6720747" cy="634083"/>
          </a:xfrm>
          <a:prstGeom prst="rect">
            <a:avLst/>
          </a:prstGeom>
        </p:spPr>
        <p:txBody>
          <a:bodyPr/>
          <a:lstStyle>
            <a:lvl1pPr algn="l">
              <a:defRPr sz="2100" b="0" baseline="0">
                <a:solidFill>
                  <a:srgbClr val="339966"/>
                </a:solidFill>
                <a:effectLst/>
                <a:latin typeface="+mj-lt"/>
              </a:defRPr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0"/>
          </p:nvPr>
        </p:nvSpPr>
        <p:spPr>
          <a:xfrm>
            <a:off x="3" y="6678085"/>
            <a:ext cx="2639484" cy="179916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+mn-lt"/>
              </a:defRPr>
            </a:lvl1pPr>
          </a:lstStyle>
          <a:p>
            <a:fld id="{FF6F2258-29C3-49EB-A438-D5563671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762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6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356356"/>
            <a:ext cx="2844800" cy="36618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fld id="{BB2C9F19-996B-463A-848F-2C164BE62237}" type="datetimeFigureOut">
              <a:rPr lang="en-US" smtClean="0"/>
              <a:t>07/01/2022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165600" y="6356356"/>
            <a:ext cx="3860800" cy="36618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-12697" y="6667501"/>
            <a:ext cx="2639484" cy="190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F6F2258-29C3-49EB-A438-D5563671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631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09600" y="6356356"/>
            <a:ext cx="2844800" cy="36618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fld id="{BB2C9F19-996B-463A-848F-2C164BE62237}" type="datetimeFigureOut">
              <a:rPr lang="en-US" smtClean="0"/>
              <a:t>07/01/2022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165600" y="6356356"/>
            <a:ext cx="3860800" cy="36618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-12697" y="6667501"/>
            <a:ext cx="2639484" cy="190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F6F2258-29C3-49EB-A438-D5563671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097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3" y="1535117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609600" y="6356356"/>
            <a:ext cx="2844800" cy="36618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fld id="{BB2C9F19-996B-463A-848F-2C164BE62237}" type="datetimeFigureOut">
              <a:rPr lang="en-US" smtClean="0"/>
              <a:t>07/01/2022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4165600" y="6356356"/>
            <a:ext cx="3860800" cy="36618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-12697" y="6667501"/>
            <a:ext cx="2639484" cy="190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F6F2258-29C3-49EB-A438-D5563671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735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609600" y="6356356"/>
            <a:ext cx="2844800" cy="36618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fld id="{BB2C9F19-996B-463A-848F-2C164BE62237}" type="datetimeFigureOut">
              <a:rPr lang="en-US" smtClean="0"/>
              <a:t>07/01/2022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4165600" y="6356356"/>
            <a:ext cx="3860800" cy="36618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-12697" y="6667501"/>
            <a:ext cx="2639484" cy="190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F6F2258-29C3-49EB-A438-D5563671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306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609600" y="6356356"/>
            <a:ext cx="2844800" cy="36618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fld id="{BB2C9F19-996B-463A-848F-2C164BE62237}" type="datetimeFigureOut">
              <a:rPr lang="en-US" smtClean="0"/>
              <a:t>07/01/2022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4165600" y="6356356"/>
            <a:ext cx="3860800" cy="36618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-12697" y="6667501"/>
            <a:ext cx="2639484" cy="190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F6F2258-29C3-49EB-A438-D5563671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6857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27381" y="179681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>
          <a:xfrm>
            <a:off x="-12697" y="6667501"/>
            <a:ext cx="2639484" cy="190500"/>
          </a:xfrm>
          <a:prstGeom prst="rect">
            <a:avLst/>
          </a:prstGeom>
        </p:spPr>
        <p:txBody>
          <a:bodyPr/>
          <a:lstStyle/>
          <a:p>
            <a:fld id="{FF6F2258-29C3-49EB-A438-D5563671CA3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11"/>
          </p:nvPr>
        </p:nvSpPr>
        <p:spPr>
          <a:xfrm>
            <a:off x="3600455" y="1028706"/>
            <a:ext cx="3456516" cy="124883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79011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35360" y="189282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>
          <a:xfrm>
            <a:off x="-12697" y="6667501"/>
            <a:ext cx="2639484" cy="190500"/>
          </a:xfrm>
          <a:prstGeom prst="rect">
            <a:avLst/>
          </a:prstGeom>
        </p:spPr>
        <p:txBody>
          <a:bodyPr/>
          <a:lstStyle/>
          <a:p>
            <a:fld id="{FF6F2258-29C3-49EB-A438-D5563671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5895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0"/>
          </p:nvPr>
        </p:nvSpPr>
        <p:spPr>
          <a:xfrm>
            <a:off x="-12697" y="6667501"/>
            <a:ext cx="2639484" cy="190500"/>
          </a:xfrm>
          <a:prstGeom prst="rect">
            <a:avLst/>
          </a:prstGeom>
        </p:spPr>
        <p:txBody>
          <a:bodyPr/>
          <a:lstStyle/>
          <a:p>
            <a:fld id="{FF6F2258-29C3-49EB-A438-D5563671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9350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4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09600" y="6356356"/>
            <a:ext cx="2844800" cy="36618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fld id="{BB2C9F19-996B-463A-848F-2C164BE62237}" type="datetimeFigureOut">
              <a:rPr lang="en-US" smtClean="0"/>
              <a:t>07/01/2022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165600" y="6356356"/>
            <a:ext cx="3860800" cy="36618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-12697" y="6667501"/>
            <a:ext cx="2639484" cy="190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F6F2258-29C3-49EB-A438-D5563671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808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5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zh-TW" noProof="0" smtClean="0"/>
              <a:t>Click icon to add picture</a:t>
            </a:r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43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09600" y="6356356"/>
            <a:ext cx="2844800" cy="36618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fld id="{BB2C9F19-996B-463A-848F-2C164BE62237}" type="datetimeFigureOut">
              <a:rPr lang="en-US" smtClean="0"/>
              <a:t>07/01/2022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165600" y="6356356"/>
            <a:ext cx="3860800" cy="36618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-12697" y="6667501"/>
            <a:ext cx="2639484" cy="190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F6F2258-29C3-49EB-A438-D5563671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924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356356"/>
            <a:ext cx="2844800" cy="36618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fld id="{BB2C9F19-996B-463A-848F-2C164BE62237}" type="datetimeFigureOut">
              <a:rPr lang="en-US" smtClean="0"/>
              <a:t>07/01/2022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165600" y="6356356"/>
            <a:ext cx="3860800" cy="36618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-12697" y="6667501"/>
            <a:ext cx="2639484" cy="190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F6F2258-29C3-49EB-A438-D5563671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1662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44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4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9600" y="6356356"/>
            <a:ext cx="2844800" cy="36618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fld id="{BB2C9F19-996B-463A-848F-2C164BE62237}" type="datetimeFigureOut">
              <a:rPr lang="en-US" smtClean="0"/>
              <a:t>07/01/2022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165600" y="6356356"/>
            <a:ext cx="3860800" cy="366183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kumimoji="0"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-12697" y="6667501"/>
            <a:ext cx="2639484" cy="190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F6F2258-29C3-49EB-A438-D5563671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6285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30"/>
            <a:ext cx="2844800" cy="476251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BB2C9F19-996B-463A-848F-2C164BE62237}" type="datetimeFigureOut">
              <a:rPr lang="en-US" smtClean="0"/>
              <a:t>07/01/2022</a:t>
            </a:fld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176000" y="6553200"/>
            <a:ext cx="10160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F6F2258-29C3-49EB-A438-D5563671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3633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876800" y="64008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F6F2258-29C3-49EB-A438-D5563671CA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2058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1492"/>
            <a:ext cx="10363200" cy="1468967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42BA5-2788-4AE4-9513-C561E4ABDD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76551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42BA5-2788-4AE4-9513-C561E4ABDD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2940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3133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42BA5-2788-4AE4-9513-C561E4ABDD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73003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43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43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42BA5-2788-4AE4-9513-C561E4ABDD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33330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4585"/>
            <a:ext cx="5386917" cy="6413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5934"/>
            <a:ext cx="5386917" cy="39497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7" y="1534585"/>
            <a:ext cx="5389033" cy="6413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7" y="2175934"/>
            <a:ext cx="5389033" cy="39497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42BA5-2788-4AE4-9513-C561E4ABDD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92146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42BA5-2788-4AE4-9513-C561E4ABDD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82928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42BA5-2788-4AE4-9513-C561E4ABDD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8464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6"/>
            <a:ext cx="4011084" cy="116204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258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053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42BA5-2788-4AE4-9513-C561E4ABDD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20236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7267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873"/>
            <a:ext cx="7315200" cy="80433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42BA5-2788-4AE4-9513-C561E4ABDD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97047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42BA5-2788-4AE4-9513-C561E4ABDD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041261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5173"/>
            <a:ext cx="2743200" cy="5850467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5173"/>
            <a:ext cx="8026400" cy="5850467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42BA5-2788-4AE4-9513-C561E4ABDD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62305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1494"/>
            <a:ext cx="10363200" cy="1468967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8775-F329-4061-9125-E4F4ADA3451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33635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8775-F329-4061-9125-E4F4ADA3451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03656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3133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8775-F329-4061-9125-E4F4ADA3451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11326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43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43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8775-F329-4061-9125-E4F4ADA3451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32620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4585"/>
            <a:ext cx="5386917" cy="6413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5934"/>
            <a:ext cx="5386917" cy="39497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80" y="1534585"/>
            <a:ext cx="5389033" cy="6413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80" y="2175934"/>
            <a:ext cx="5389033" cy="39497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8775-F329-4061-9125-E4F4ADA3451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05555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8775-F329-4061-9125-E4F4ADA3451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556898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8775-F329-4061-9125-E4F4ADA3451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74476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6"/>
            <a:ext cx="4011084" cy="116204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258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053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8775-F329-4061-9125-E4F4ADA3451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955918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7267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873"/>
            <a:ext cx="7315200" cy="80433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8775-F329-4061-9125-E4F4ADA3451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55612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8775-F329-4061-9125-E4F4ADA3451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71399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5173"/>
            <a:ext cx="2743200" cy="5850467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5173"/>
            <a:ext cx="8026400" cy="5850467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18775-F329-4061-9125-E4F4ADA3451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9820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1495"/>
            <a:ext cx="10363200" cy="1468967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6651-BB2C-493E-9BBC-732AF94C25F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307667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6651-BB2C-493E-9BBC-732AF94C25F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915837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3133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187"/>
            <a:ext cx="10363200" cy="1500716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6651-BB2C-493E-9BBC-732AF94C25F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83273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43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43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6651-BB2C-493E-9BBC-732AF94C25F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69391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4585"/>
            <a:ext cx="5386917" cy="6413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5934"/>
            <a:ext cx="5386917" cy="39497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81" y="1534585"/>
            <a:ext cx="5389033" cy="6413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81" y="2175934"/>
            <a:ext cx="5389033" cy="39497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6651-BB2C-493E-9BBC-732AF94C25F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657135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6651-BB2C-493E-9BBC-732AF94C25F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78679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6651-BB2C-493E-9BBC-732AF94C25F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78232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6"/>
            <a:ext cx="4011084" cy="116204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258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053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6651-BB2C-493E-9BBC-732AF94C25F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61762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6"/>
            <a:ext cx="7315200" cy="567267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3833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873"/>
            <a:ext cx="7315200" cy="80433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6651-BB2C-493E-9BBC-732AF94C25F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72052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6651-BB2C-493E-9BBC-732AF94C25F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98278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5173"/>
            <a:ext cx="2743200" cy="5850467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5173"/>
            <a:ext cx="8026400" cy="5850467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E6651-BB2C-493E-9BBC-732AF94C25F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599651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 descr="title0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1219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Work\02_CNSBG ID\Logo_CI\Foxconn CNSBG ID Center_logo\Foxconn CNSBG Design Center_PPT Bar_02.png"/>
          <p:cNvPicPr>
            <a:picLocks noChangeAspect="1" noChangeArrowheads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639491" y="6667503"/>
            <a:ext cx="9552516" cy="190500"/>
          </a:xfrm>
          <a:prstGeom prst="rect">
            <a:avLst/>
          </a:prstGeom>
          <a:solidFill>
            <a:srgbClr val="5DCEAF"/>
          </a:solidFill>
          <a:ln w="9525">
            <a:noFill/>
            <a:miter lim="800000"/>
            <a:headEnd/>
            <a:tailEnd/>
          </a:ln>
        </p:spPr>
      </p:pic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39"/>
            <a:ext cx="10363200" cy="1470025"/>
          </a:xfrm>
        </p:spPr>
        <p:txBody>
          <a:bodyPr/>
          <a:lstStyle>
            <a:lvl1pPr>
              <a:defRPr smtClean="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 smtClean="0"/>
            </a:lvl1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6297"/>
            <a:ext cx="2844800" cy="476249"/>
          </a:xfrm>
        </p:spPr>
        <p:txBody>
          <a:bodyPr/>
          <a:lstStyle>
            <a:lvl1pPr>
              <a:defRPr sz="1050" b="0"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6297"/>
            <a:ext cx="3860800" cy="476249"/>
          </a:xfrm>
        </p:spPr>
        <p:txBody>
          <a:bodyPr/>
          <a:lstStyle>
            <a:lvl1pPr algn="ctr">
              <a:defRPr sz="1050" b="0"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6297"/>
            <a:ext cx="2844800" cy="47624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342FA-0FC7-494B-BD63-3211C800F6E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077452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Work\02_CNSBG ID\Logo_CI\Foxconn CNSBG ID Center_logo\Foxconn CNSBG Design Center_PPT Bar_02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39491" y="6667503"/>
            <a:ext cx="9552516" cy="190500"/>
          </a:xfrm>
          <a:prstGeom prst="rect">
            <a:avLst/>
          </a:prstGeom>
          <a:solidFill>
            <a:srgbClr val="5DCEAF"/>
          </a:solidFill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39"/>
            <a:ext cx="10363200" cy="1470025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596D4-C3AB-4127-ACEA-CAC8DFDE9D9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20980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Work\02_CNSBG ID\Logo_CI\Foxconn CNSBG ID Center_logo\Foxconn CNSBG Design Center_PPT Bar_02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39491" y="6667503"/>
            <a:ext cx="9552516" cy="190500"/>
          </a:xfrm>
          <a:prstGeom prst="rect">
            <a:avLst/>
          </a:prstGeom>
          <a:solidFill>
            <a:srgbClr val="5DCEAF"/>
          </a:solidFill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62778-5384-4657-B294-A48FCBCB73F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65511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11C45-9DE9-4479-9CA7-5076AD5E443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02867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Work\02_CNSBG ID\Logo_CI\Foxconn CNSBG ID Center_logo\Foxconn CNSBG Design Center_PPT Bar_02.png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39491" y="6667503"/>
            <a:ext cx="9552516" cy="190500"/>
          </a:xfrm>
          <a:prstGeom prst="rect">
            <a:avLst/>
          </a:prstGeom>
          <a:solidFill>
            <a:srgbClr val="5DCEAF"/>
          </a:solidFill>
          <a:ln w="9525">
            <a:noFill/>
            <a:miter lim="800000"/>
            <a:headEnd/>
            <a:tailEnd/>
          </a:ln>
        </p:spPr>
      </p:pic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113BF-EAB9-4D3E-9C5B-2DA00B919B0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297290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標題，四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CN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09600" y="1600203"/>
            <a:ext cx="5392616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CN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6189784" y="1600203"/>
            <a:ext cx="5392616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CN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609600" y="3938602"/>
            <a:ext cx="5392616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CN" alt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89784" y="3938602"/>
            <a:ext cx="5392616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380318"/>
      </p:ext>
    </p:extLst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75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t>2022/7/1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3795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07/01/2022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97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/>
          <p:cNvSpPr>
            <a:spLocks/>
          </p:cNvSpPr>
          <p:nvPr/>
        </p:nvSpPr>
        <p:spPr bwMode="auto">
          <a:xfrm>
            <a:off x="0" y="0"/>
            <a:ext cx="12192000" cy="762000"/>
          </a:xfrm>
          <a:custGeom>
            <a:avLst/>
            <a:gdLst>
              <a:gd name="T0" fmla="*/ 0 w 5760"/>
              <a:gd name="T1" fmla="*/ 0 h 480"/>
              <a:gd name="T2" fmla="*/ 9144000 w 5760"/>
              <a:gd name="T3" fmla="*/ 0 h 480"/>
              <a:gd name="T4" fmla="*/ 9144000 w 5760"/>
              <a:gd name="T5" fmla="*/ 762000 h 480"/>
              <a:gd name="T6" fmla="*/ 7391400 w 5760"/>
              <a:gd name="T7" fmla="*/ 762000 h 480"/>
              <a:gd name="T8" fmla="*/ 6934200 w 5760"/>
              <a:gd name="T9" fmla="*/ 76200 h 480"/>
              <a:gd name="T10" fmla="*/ 0 w 5760"/>
              <a:gd name="T11" fmla="*/ 76200 h 480"/>
              <a:gd name="T12" fmla="*/ 0 w 5760"/>
              <a:gd name="T13" fmla="*/ 0 h 4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760" h="480">
                <a:moveTo>
                  <a:pt x="0" y="0"/>
                </a:moveTo>
                <a:lnTo>
                  <a:pt x="5760" y="0"/>
                </a:lnTo>
                <a:lnTo>
                  <a:pt x="5760" y="480"/>
                </a:lnTo>
                <a:lnTo>
                  <a:pt x="4656" y="480"/>
                </a:lnTo>
                <a:lnTo>
                  <a:pt x="4368" y="48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rgbClr val="5DCEAF"/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350">
              <a:latin typeface="+mn-lt"/>
              <a:ea typeface="+mn-ea"/>
            </a:endParaRPr>
          </a:p>
        </p:txBody>
      </p:sp>
      <p:grpSp>
        <p:nvGrpSpPr>
          <p:cNvPr id="2" name="群組 24"/>
          <p:cNvGrpSpPr/>
          <p:nvPr/>
        </p:nvGrpSpPr>
        <p:grpSpPr>
          <a:xfrm>
            <a:off x="2640683" y="6597363"/>
            <a:ext cx="9552000" cy="300083"/>
            <a:chOff x="1980512" y="4948014"/>
            <a:chExt cx="7164000" cy="225062"/>
          </a:xfrm>
        </p:grpSpPr>
        <p:sp>
          <p:nvSpPr>
            <p:cNvPr id="23" name="文字方塊 22"/>
            <p:cNvSpPr txBox="1"/>
            <p:nvPr userDrawn="1"/>
          </p:nvSpPr>
          <p:spPr>
            <a:xfrm>
              <a:off x="1980512" y="4948014"/>
              <a:ext cx="7164000" cy="22506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zh-TW" altLang="en-US" sz="1350" dirty="0"/>
            </a:p>
          </p:txBody>
        </p:sp>
        <p:pic>
          <p:nvPicPr>
            <p:cNvPr id="1034" name="Picture 10"/>
            <p:cNvPicPr>
              <a:picLocks noChangeAspect="1" noChangeArrowheads="1"/>
            </p:cNvPicPr>
            <p:nvPr userDrawn="1"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7668504" y="4948014"/>
              <a:ext cx="1440000" cy="168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0093365" y="66559"/>
            <a:ext cx="1993243" cy="622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6686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8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8"/>
            <a:ext cx="3860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8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42BA5-2788-4AE4-9513-C561E4ABDD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2157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9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9"/>
            <a:ext cx="3860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9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18775-F329-4061-9125-E4F4ADA3451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958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60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60"/>
            <a:ext cx="3860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60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E6651-BB2C-493E-9BBC-732AF94C25F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229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1" descr="title01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0" y="0"/>
            <a:ext cx="12192000" cy="908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908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9189" y="980019"/>
            <a:ext cx="11713633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72633" y="6553206"/>
            <a:ext cx="2844800" cy="47625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kumimoji="0" sz="1050" b="0">
                <a:latin typeface="Arial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728633" y="6553206"/>
            <a:ext cx="3860800" cy="47625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050" b="0">
                <a:latin typeface="Arial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00633" y="6553206"/>
            <a:ext cx="2844800" cy="47625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050" b="0">
                <a:latin typeface="+mn-lt"/>
                <a:ea typeface="新細明體" charset="0"/>
                <a:cs typeface="新細明體" charset="0"/>
              </a:defRPr>
            </a:lvl1pPr>
          </a:lstStyle>
          <a:p>
            <a:pPr>
              <a:defRPr/>
            </a:pPr>
            <a:fld id="{D886FC8B-EA58-456C-A66B-766B7F1B3A5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4642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</p:sldLayoutIdLst>
  <p:transition>
    <p:random/>
  </p:transition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bg1"/>
          </a:solidFill>
          <a:latin typeface="+mj-ea"/>
          <a:ea typeface="+mj-ea"/>
          <a:cs typeface="Adobe 繁黑體 Std B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bg1"/>
          </a:solidFill>
          <a:latin typeface="微軟正黑體" pitchFamily="34" charset="-120"/>
          <a:ea typeface="微軟正黑體" pitchFamily="34" charset="-120"/>
          <a:cs typeface="Adobe 繁黑體 Std B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bg1"/>
          </a:solidFill>
          <a:latin typeface="微軟正黑體" pitchFamily="34" charset="-120"/>
          <a:ea typeface="微軟正黑體" pitchFamily="34" charset="-120"/>
          <a:cs typeface="Adobe 繁黑體 Std B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bg1"/>
          </a:solidFill>
          <a:latin typeface="微軟正黑體" pitchFamily="34" charset="-120"/>
          <a:ea typeface="微軟正黑體" pitchFamily="34" charset="-120"/>
          <a:cs typeface="Adobe 繁黑體 Std B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bg1"/>
          </a:solidFill>
          <a:latin typeface="微軟正黑體" pitchFamily="34" charset="-120"/>
          <a:ea typeface="微軟正黑體" pitchFamily="34" charset="-120"/>
          <a:cs typeface="Adobe 繁黑體 Std B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Arial" charset="0"/>
          <a:ea typeface="微軟正黑體" pitchFamily="34" charset="-120"/>
          <a:cs typeface="新細明體" pitchFamily="18" charset="-12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Arial" charset="0"/>
          <a:ea typeface="微軟正黑體" pitchFamily="34" charset="-120"/>
          <a:cs typeface="新細明體" pitchFamily="18" charset="-12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Arial" charset="0"/>
          <a:ea typeface="微軟正黑體" pitchFamily="34" charset="-120"/>
          <a:cs typeface="新細明體" pitchFamily="18" charset="-12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kumimoji="1" sz="2400" b="1">
          <a:solidFill>
            <a:schemeClr val="tx2"/>
          </a:solidFill>
          <a:latin typeface="Arial" charset="0"/>
          <a:ea typeface="微軟正黑體" pitchFamily="34" charset="-120"/>
          <a:cs typeface="新細明體" pitchFamily="18" charset="-12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kumimoji="1" sz="1800" b="1">
          <a:solidFill>
            <a:schemeClr val="tx1"/>
          </a:solidFill>
          <a:latin typeface="+mj-ea"/>
          <a:ea typeface="+mj-ea"/>
          <a:cs typeface="Adobe 繁黑體 Std B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kumimoji="1" sz="1500" b="1">
          <a:solidFill>
            <a:schemeClr val="tx1"/>
          </a:solidFill>
          <a:latin typeface="+mj-ea"/>
          <a:ea typeface="+mj-ea"/>
          <a:cs typeface="Adobe 繁黑體 Std B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kumimoji="1" sz="1800" b="1">
          <a:solidFill>
            <a:schemeClr val="tx1"/>
          </a:solidFill>
          <a:latin typeface="+mj-ea"/>
          <a:ea typeface="+mj-ea"/>
          <a:cs typeface="Adobe 繁黑體 Std B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kumimoji="1" sz="1200" b="1">
          <a:solidFill>
            <a:schemeClr val="tx1"/>
          </a:solidFill>
          <a:latin typeface="+mj-ea"/>
          <a:ea typeface="+mj-ea"/>
          <a:cs typeface="Adobe 繁黑體 Std B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kumimoji="1" sz="1200" b="1">
          <a:solidFill>
            <a:schemeClr val="tx1"/>
          </a:solidFill>
          <a:latin typeface="+mj-ea"/>
          <a:ea typeface="+mj-ea"/>
          <a:cs typeface="Adobe 繁黑體 Std B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kumimoji="1" sz="1200" b="1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kumimoji="1" sz="1200" b="1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kumimoji="1" sz="1200" b="1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kumimoji="1" sz="1200" b="1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0" y="1399821"/>
            <a:ext cx="11977511" cy="1583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altLang="zh-TW" sz="4400" b="1" smtClean="0">
                <a:latin typeface="Arial" panose="020B0604020202020204" pitchFamily="34" charset="0"/>
                <a:cs typeface="Arial" panose="020B0604020202020204" pitchFamily="34" charset="0"/>
              </a:rPr>
              <a:t>K18X001.00 FFC AMP Cable</a:t>
            </a:r>
          </a:p>
          <a:p>
            <a:pPr algn="ctr"/>
            <a:r>
              <a:rPr lang="en-US" altLang="zh-TW" sz="4400" b="1" smtClean="0">
                <a:latin typeface="Arial" panose="020B0604020202020204" pitchFamily="34" charset="0"/>
                <a:cs typeface="Arial" panose="020B0604020202020204" pitchFamily="34" charset="0"/>
              </a:rPr>
              <a:t> Analysis Report</a:t>
            </a:r>
            <a:endParaRPr lang="en-US" altLang="zh-TW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8280401" y="5626427"/>
            <a:ext cx="340194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TW" b="1" smtClean="0">
                <a:cs typeface="Arial" panose="020B0604020202020204" pitchFamily="34" charset="0"/>
              </a:rPr>
              <a:t>Prepared </a:t>
            </a:r>
            <a:r>
              <a:rPr lang="en-US" altLang="zh-TW" b="1" dirty="0">
                <a:cs typeface="Arial" panose="020B0604020202020204" pitchFamily="34" charset="0"/>
              </a:rPr>
              <a:t>by: </a:t>
            </a:r>
            <a:r>
              <a:rPr lang="en-US" altLang="zh-TW" b="1">
                <a:cs typeface="Arial" panose="020B0604020202020204" pitchFamily="34" charset="0"/>
              </a:rPr>
              <a:t>PE- </a:t>
            </a:r>
            <a:r>
              <a:rPr lang="en-US" altLang="zh-TW" b="1" smtClean="0">
                <a:cs typeface="Arial" panose="020B0604020202020204" pitchFamily="34" charset="0"/>
              </a:rPr>
              <a:t>Phuong</a:t>
            </a:r>
            <a:endParaRPr lang="en-US" altLang="zh-TW" b="1" dirty="0"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zh-TW" b="1" dirty="0">
                <a:cs typeface="Arial" panose="020B0604020202020204" pitchFamily="34" charset="0"/>
              </a:rPr>
              <a:t>Date</a:t>
            </a:r>
            <a:r>
              <a:rPr lang="en-US" altLang="zh-TW" b="1">
                <a:cs typeface="Arial" panose="020B0604020202020204" pitchFamily="34" charset="0"/>
              </a:rPr>
              <a:t>: </a:t>
            </a:r>
            <a:r>
              <a:rPr lang="en-US" altLang="zh-TW" b="1" smtClean="0">
                <a:cs typeface="Arial" panose="020B0604020202020204" pitchFamily="34" charset="0"/>
              </a:rPr>
              <a:t>2022/05/29</a:t>
            </a:r>
            <a:endParaRPr lang="en-US" altLang="zh-CN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3200" b="1">
                <a:ea typeface="新細明體" pitchFamily="18" charset="-120"/>
                <a:cs typeface="Arial" panose="020B0604020202020204" pitchFamily="34" charset="0"/>
              </a:rPr>
              <a:t>Background Information</a:t>
            </a:r>
            <a:endParaRPr lang="en-US" sz="3200" b="1" dirty="0"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11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7750" y="1025750"/>
            <a:ext cx="11511836" cy="829080"/>
          </a:xfrm>
          <a:prstGeom prst="roundRect">
            <a:avLst>
              <a:gd name="adj" fmla="val 5761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On 05/05/2022, ALT </a:t>
            </a:r>
            <a:r>
              <a:rPr 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</a:t>
            </a:r>
            <a:r>
              <a:rPr lang="en-US" sz="1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complaint 1pcs FFC cable not working.</a:t>
            </a:r>
          </a:p>
          <a:p>
            <a:pPr>
              <a:lnSpc>
                <a:spcPct val="150000"/>
              </a:lnSpc>
            </a:pPr>
            <a:r>
              <a:rPr lang="en-US" sz="16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Failure status: Product no sound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594463"/>
            <a:ext cx="7659833" cy="4440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Issue 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750" y="1994917"/>
            <a:ext cx="2172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smtClean="0">
                <a:latin typeface="Arial" panose="020B0604020202020204" pitchFamily="34" charset="0"/>
                <a:cs typeface="Arial" panose="020B0604020202020204" pitchFamily="34" charset="0"/>
              </a:rPr>
              <a:t>Failure information: </a:t>
            </a:r>
            <a:endParaRPr lang="en-US" sz="1600" b="1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14500"/>
              </p:ext>
            </p:extLst>
          </p:nvPr>
        </p:nvGraphicFramePr>
        <p:xfrm>
          <a:off x="1200328" y="2685102"/>
          <a:ext cx="9486543" cy="946992"/>
        </p:xfrm>
        <a:graphic>
          <a:graphicData uri="http://schemas.openxmlformats.org/drawingml/2006/table">
            <a:tbl>
              <a:tblPr/>
              <a:tblGrid>
                <a:gridCol w="1955443">
                  <a:extLst>
                    <a:ext uri="{9D8B030D-6E8A-4147-A177-3AD203B41FA5}">
                      <a16:colId xmlns:a16="http://schemas.microsoft.com/office/drawing/2014/main" val="2010834059"/>
                    </a:ext>
                  </a:extLst>
                </a:gridCol>
                <a:gridCol w="2513846">
                  <a:extLst>
                    <a:ext uri="{9D8B030D-6E8A-4147-A177-3AD203B41FA5}">
                      <a16:colId xmlns:a16="http://schemas.microsoft.com/office/drawing/2014/main" val="535301050"/>
                    </a:ext>
                  </a:extLst>
                </a:gridCol>
                <a:gridCol w="2134354">
                  <a:extLst>
                    <a:ext uri="{9D8B030D-6E8A-4147-A177-3AD203B41FA5}">
                      <a16:colId xmlns:a16="http://schemas.microsoft.com/office/drawing/2014/main" val="1853594664"/>
                    </a:ext>
                  </a:extLst>
                </a:gridCol>
                <a:gridCol w="2882900">
                  <a:extLst>
                    <a:ext uri="{9D8B030D-6E8A-4147-A177-3AD203B41FA5}">
                      <a16:colId xmlns:a16="http://schemas.microsoft.com/office/drawing/2014/main" val="2607150745"/>
                    </a:ext>
                  </a:extLst>
                </a:gridCol>
              </a:tblGrid>
              <a:tr h="4516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Fox_P/N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Cus_P/N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Vendor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ERROR CAUSE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249605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376.00039.005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183005-15089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P-TWO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FFC</a:t>
                      </a:r>
                      <a:r>
                        <a:rPr lang="en-US" sz="14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AMP cable not working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870854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895600" y="-262798"/>
            <a:ext cx="6096000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3600" b="1">
                <a:ea typeface="新細明體" pitchFamily="18" charset="-120"/>
                <a:cs typeface="Arial" panose="020B0604020202020204" pitchFamily="34" charset="0"/>
              </a:rPr>
              <a:t>Background Information</a:t>
            </a:r>
            <a:endParaRPr lang="en-US" sz="3600" b="1" dirty="0">
              <a:ea typeface="新細明體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4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 bwMode="auto">
          <a:xfrm>
            <a:off x="7620000" y="2057400"/>
            <a:ext cx="1524000" cy="44144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endParaRPr lang="en-US" sz="1600" dirty="0">
              <a:latin typeface="Arial" panose="020B0604020202020204" pitchFamily="34" charset="0"/>
              <a:ea typeface="Arial Unicode MS" pitchFamily="34" charset="-120"/>
              <a:cs typeface="Arial" panose="020B0604020202020204" pitchFamily="34" charset="0"/>
            </a:endParaRPr>
          </a:p>
        </p:txBody>
      </p:sp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986926" y="11289"/>
            <a:ext cx="9771384" cy="6485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defRPr/>
            </a:pPr>
            <a:r>
              <a:rPr lang="en-US" sz="3600" b="1" smtClean="0">
                <a:latin typeface="Arial" panose="020B0604020202020204" pitchFamily="34" charset="0"/>
                <a:cs typeface="Arial" panose="020B0604020202020204" pitchFamily="34" charset="0"/>
              </a:rPr>
              <a:t> Visual Inspection, X-Ray FFC AMP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814" y="5683722"/>
            <a:ext cx="6542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altLang="zh-TW" sz="1600" b="1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zh-TW" sz="1600" b="1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>
                <a:latin typeface="Arial" panose="020B0604020202020204" pitchFamily="34" charset="0"/>
                <a:ea typeface="Arial Unicode MS" pitchFamily="34" charset="-120"/>
                <a:cs typeface="Arial" panose="020B0604020202020204" pitchFamily="34" charset="0"/>
              </a:rPr>
              <a:t>Visual inspection and X-ray </a:t>
            </a:r>
            <a:r>
              <a:rPr lang="en-US" sz="1400" smtClean="0">
                <a:latin typeface="Arial" panose="020B0604020202020204" pitchFamily="34" charset="0"/>
                <a:ea typeface="Arial Unicode MS" pitchFamily="34" charset="-120"/>
                <a:cs typeface="Arial" panose="020B0604020202020204" pitchFamily="34" charset="0"/>
              </a:rPr>
              <a:t>didn’t find out abnormally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814" y="398131"/>
            <a:ext cx="12108186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Visual inspection </a:t>
            </a:r>
          </a:p>
          <a:p>
            <a:pPr>
              <a:lnSpc>
                <a:spcPct val="150000"/>
              </a:lnSpc>
              <a:defRPr/>
            </a:pP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- Visual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inspection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FFC AMP cable ,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didn’t see any abnormal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CN" sz="1600" b="1">
                <a:latin typeface="Arial" panose="020B0604020202020204" pitchFamily="34" charset="0"/>
                <a:cs typeface="Arial" panose="020B0604020202020204" pitchFamily="34" charset="0"/>
              </a:rPr>
              <a:t>Take X-ray </a:t>
            </a:r>
          </a:p>
          <a:p>
            <a:pPr>
              <a:defRPr/>
            </a:pPr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- X-ray </a:t>
            </a:r>
            <a:r>
              <a:rPr lang="en-US" altLang="zh-CN" sz="1400" smtClean="0">
                <a:latin typeface="Arial" panose="020B0604020202020204" pitchFamily="34" charset="0"/>
                <a:cs typeface="Arial" panose="020B0604020202020204" pitchFamily="34" charset="0"/>
              </a:rPr>
              <a:t>FFC AMP cable didn’t find broken,.. issue</a:t>
            </a:r>
            <a:endParaRPr lang="en-US" altLang="zh-CN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86926" y="5328108"/>
            <a:ext cx="4050414" cy="3556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inspection FFC AMP </a:t>
            </a:r>
            <a:r>
              <a:rPr 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245101" y="5328108"/>
            <a:ext cx="6273799" cy="3556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X-ray FFC AMP </a:t>
            </a:r>
            <a:r>
              <a:rPr 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</a:t>
            </a:r>
            <a:endParaRPr lang="en-US" sz="1200">
              <a:solidFill>
                <a:schemeClr val="tx1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986926" y="1870450"/>
            <a:ext cx="4050415" cy="3268217"/>
            <a:chOff x="1599774" y="1878635"/>
            <a:chExt cx="4050415" cy="3268217"/>
          </a:xfrm>
        </p:grpSpPr>
        <p:grpSp>
          <p:nvGrpSpPr>
            <p:cNvPr id="6" name="Group 5"/>
            <p:cNvGrpSpPr/>
            <p:nvPr/>
          </p:nvGrpSpPr>
          <p:grpSpPr>
            <a:xfrm>
              <a:off x="1599774" y="1878635"/>
              <a:ext cx="4050415" cy="1965462"/>
              <a:chOff x="3309936" y="3036177"/>
              <a:chExt cx="5572126" cy="1621709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309936" y="3036177"/>
                <a:ext cx="5572125" cy="923925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09937" y="3819686"/>
                <a:ext cx="5572125" cy="838200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</p:grpSp>
        <p:grpSp>
          <p:nvGrpSpPr>
            <p:cNvPr id="11" name="Group 10"/>
            <p:cNvGrpSpPr/>
            <p:nvPr/>
          </p:nvGrpSpPr>
          <p:grpSpPr>
            <a:xfrm rot="5400000">
              <a:off x="2975560" y="2472223"/>
              <a:ext cx="1298843" cy="4050415"/>
              <a:chOff x="4933949" y="2278124"/>
              <a:chExt cx="2038351" cy="4050415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33949" y="4316474"/>
                <a:ext cx="2032213" cy="2012065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33950" y="2278124"/>
                <a:ext cx="2038350" cy="2038350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</p:grpSp>
      </p:grpSp>
      <p:grpSp>
        <p:nvGrpSpPr>
          <p:cNvPr id="48" name="Group 47"/>
          <p:cNvGrpSpPr/>
          <p:nvPr/>
        </p:nvGrpSpPr>
        <p:grpSpPr>
          <a:xfrm>
            <a:off x="5245100" y="1870451"/>
            <a:ext cx="6273800" cy="3264305"/>
            <a:chOff x="5245100" y="2322009"/>
            <a:chExt cx="6273800" cy="2867216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45100" y="2322009"/>
              <a:ext cx="6273800" cy="141883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45100" y="3758505"/>
              <a:ext cx="6273800" cy="143072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59944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 bwMode="auto">
          <a:xfrm>
            <a:off x="7620000" y="2057400"/>
            <a:ext cx="1524000" cy="44144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endParaRPr lang="en-US" sz="1600" dirty="0">
              <a:latin typeface="Arial" panose="020B0604020202020204" pitchFamily="34" charset="0"/>
              <a:ea typeface="Arial Unicode MS" pitchFamily="34" charset="-120"/>
              <a:cs typeface="Arial" panose="020B0604020202020204" pitchFamily="34" charset="0"/>
            </a:endParaRPr>
          </a:p>
        </p:txBody>
      </p:sp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986926" y="11289"/>
            <a:ext cx="9771384" cy="6485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defRPr/>
            </a:pPr>
            <a:r>
              <a:rPr lang="en-US" sz="3600" b="1" smtClean="0">
                <a:latin typeface="Arial" panose="020B0604020202020204" pitchFamily="34" charset="0"/>
                <a:cs typeface="Arial" panose="020B0604020202020204" pitchFamily="34" charset="0"/>
              </a:rPr>
              <a:t> FFC AMP cable checking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4436" y="5787288"/>
            <a:ext cx="6542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altLang="zh-TW" sz="1600" b="1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US" altLang="zh-TW" sz="1600" b="1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zh-TW" sz="1400" smtClean="0">
                <a:latin typeface="Arial" panose="020B0604020202020204" pitchFamily="34" charset="0"/>
                <a:cs typeface="Arial" panose="020B0604020202020204" pitchFamily="34" charset="0"/>
              </a:rPr>
              <a:t>FFC AMP cable </a:t>
            </a:r>
            <a:r>
              <a:rPr lang="en-US" altLang="zh-TW" sz="14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points not connection</a:t>
            </a:r>
            <a:r>
              <a:rPr lang="en-US" altLang="zh-TW" sz="14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FFC AMP cable NG</a:t>
            </a:r>
            <a:r>
              <a:rPr lang="en-US" altLang="zh-TW" sz="160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zh-TW" alt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TW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814" y="398131"/>
            <a:ext cx="121081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Measure FFC AMP cable.</a:t>
            </a:r>
            <a:endParaRPr 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-Measure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connection of 2 points of FFC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AMP cable compared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with FFC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AMP cable OK</a:t>
            </a:r>
          </a:p>
          <a:p>
            <a:pPr>
              <a:lnSpc>
                <a:spcPct val="150000"/>
              </a:lnSpc>
            </a:pP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Result as table below.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0574" y="5431674"/>
            <a:ext cx="4575248" cy="3556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connection of 2 points of FFC </a:t>
            </a:r>
            <a:r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 </a:t>
            </a:r>
            <a:r>
              <a:rPr lang="en-US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cable</a:t>
            </a:r>
            <a:endParaRPr lang="en-US" sz="1200">
              <a:solidFill>
                <a:schemeClr val="tx1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5123869" y="1585513"/>
          <a:ext cx="4392280" cy="4236675"/>
        </p:xfrm>
        <a:graphic>
          <a:graphicData uri="http://schemas.openxmlformats.org/drawingml/2006/table">
            <a:tbl>
              <a:tblPr/>
              <a:tblGrid>
                <a:gridCol w="2370666">
                  <a:extLst>
                    <a:ext uri="{9D8B030D-6E8A-4147-A177-3AD203B41FA5}">
                      <a16:colId xmlns:a16="http://schemas.microsoft.com/office/drawing/2014/main" val="3810570303"/>
                    </a:ext>
                  </a:extLst>
                </a:gridCol>
                <a:gridCol w="756355">
                  <a:extLst>
                    <a:ext uri="{9D8B030D-6E8A-4147-A177-3AD203B41FA5}">
                      <a16:colId xmlns:a16="http://schemas.microsoft.com/office/drawing/2014/main" val="2280174662"/>
                    </a:ext>
                  </a:extLst>
                </a:gridCol>
                <a:gridCol w="688434">
                  <a:extLst>
                    <a:ext uri="{9D8B030D-6E8A-4147-A177-3AD203B41FA5}">
                      <a16:colId xmlns:a16="http://schemas.microsoft.com/office/drawing/2014/main" val="3572184111"/>
                    </a:ext>
                  </a:extLst>
                </a:gridCol>
                <a:gridCol w="576825">
                  <a:extLst>
                    <a:ext uri="{9D8B030D-6E8A-4147-A177-3AD203B41FA5}">
                      <a16:colId xmlns:a16="http://schemas.microsoft.com/office/drawing/2014/main" val="4191760899"/>
                    </a:ext>
                  </a:extLst>
                </a:gridCol>
              </a:tblGrid>
              <a:tr h="299040"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en-US" sz="11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FFC AMP cable measurement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297372"/>
                  </a:ext>
                </a:extLst>
              </a:tr>
              <a:tr h="358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Value( </a:t>
                      </a:r>
                      <a:r>
                        <a:rPr lang="el-GR" sz="11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Ω)-</a:t>
                      </a:r>
                      <a:r>
                        <a:rPr lang="en-US" sz="11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Value( </a:t>
                      </a:r>
                      <a:r>
                        <a:rPr lang="el-GR" sz="11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Ω)- </a:t>
                      </a:r>
                      <a:r>
                        <a:rPr lang="en-US" sz="11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Sample 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114020"/>
                  </a:ext>
                </a:extLst>
              </a:tr>
              <a:tr h="3009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1- A113X_USB_DM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3270902"/>
                  </a:ext>
                </a:extLst>
              </a:tr>
              <a:tr h="3009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2- A113X_USB_DP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664314"/>
                  </a:ext>
                </a:extLst>
              </a:tr>
              <a:tr h="2217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3- GND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2377339"/>
                  </a:ext>
                </a:extLst>
              </a:tr>
              <a:tr h="30099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4-AMP_PWM_OFF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6703516"/>
                  </a:ext>
                </a:extLst>
              </a:tr>
              <a:tr h="2217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5-AMP_Reset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193878"/>
                  </a:ext>
                </a:extLst>
              </a:tr>
              <a:tr h="2217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 CTRL_A113X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787771"/>
                  </a:ext>
                </a:extLst>
              </a:tr>
              <a:tr h="2217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7- AMP_I2C_SDA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4171225"/>
                  </a:ext>
                </a:extLst>
              </a:tr>
              <a:tr h="2217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8-AMP_I2C_SCL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229356"/>
                  </a:ext>
                </a:extLst>
              </a:tr>
              <a:tr h="2217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9-GND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880773"/>
                  </a:ext>
                </a:extLst>
              </a:tr>
              <a:tr h="2217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10-AMP_LRCK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6605872"/>
                  </a:ext>
                </a:extLst>
              </a:tr>
              <a:tr h="2217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11-AMP_BCK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7557829"/>
                  </a:ext>
                </a:extLst>
              </a:tr>
              <a:tr h="2217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12-AMP_DATA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1325170"/>
                  </a:ext>
                </a:extLst>
              </a:tr>
              <a:tr h="2217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13-GND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8527321"/>
                  </a:ext>
                </a:extLst>
              </a:tr>
              <a:tr h="2217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14-AMP_MCLK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5329028"/>
                  </a:ext>
                </a:extLst>
              </a:tr>
              <a:tr h="22177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15-GND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l-G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 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∞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1142725"/>
                  </a:ext>
                </a:extLst>
              </a:tr>
            </a:tbl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4196" y="1585514"/>
            <a:ext cx="2217286" cy="423667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29" name="Group 28"/>
          <p:cNvGrpSpPr/>
          <p:nvPr/>
        </p:nvGrpSpPr>
        <p:grpSpPr>
          <a:xfrm>
            <a:off x="380574" y="1585514"/>
            <a:ext cx="4575251" cy="3755919"/>
            <a:chOff x="5260794" y="3582076"/>
            <a:chExt cx="3595637" cy="167464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7441048" y="3841333"/>
              <a:ext cx="1660928" cy="1169838"/>
            </a:xfrm>
            <a:prstGeom prst="rect">
              <a:avLst/>
            </a:prstGeom>
          </p:spPr>
        </p:pic>
        <p:sp>
          <p:nvSpPr>
            <p:cNvPr id="33" name="Left Arrow 32"/>
            <p:cNvSpPr/>
            <p:nvPr/>
          </p:nvSpPr>
          <p:spPr>
            <a:xfrm flipH="1">
              <a:off x="7245834" y="4370069"/>
              <a:ext cx="440759" cy="274218"/>
            </a:xfrm>
            <a:prstGeom prst="lef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5260794" y="3582076"/>
              <a:ext cx="1960635" cy="1633411"/>
              <a:chOff x="5129393" y="3600324"/>
              <a:chExt cx="1906791" cy="1633411"/>
            </a:xfrm>
          </p:grpSpPr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29393" y="3600324"/>
                <a:ext cx="1906791" cy="1633411"/>
              </a:xfrm>
              <a:prstGeom prst="rect">
                <a:avLst/>
              </a:prstGeom>
            </p:spPr>
          </p:pic>
          <p:sp>
            <p:nvSpPr>
              <p:cNvPr id="38" name="Flowchart: Process 37"/>
              <p:cNvSpPr/>
              <p:nvPr/>
            </p:nvSpPr>
            <p:spPr>
              <a:xfrm>
                <a:off x="5802278" y="4417029"/>
                <a:ext cx="179045" cy="250159"/>
              </a:xfrm>
              <a:prstGeom prst="flowChartProcess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smtClean="0">
                    <a:solidFill>
                      <a:srgbClr val="FFC000"/>
                    </a:solidFill>
                  </a:rPr>
                  <a:t>1</a:t>
                </a:r>
                <a:endParaRPr lang="en-US" sz="1200">
                  <a:solidFill>
                    <a:srgbClr val="FFC000"/>
                  </a:solidFill>
                </a:endParaRPr>
              </a:p>
            </p:txBody>
          </p:sp>
          <p:sp>
            <p:nvSpPr>
              <p:cNvPr id="39" name="Flowchart: Process 38"/>
              <p:cNvSpPr/>
              <p:nvPr/>
            </p:nvSpPr>
            <p:spPr>
              <a:xfrm>
                <a:off x="6488945" y="4388317"/>
                <a:ext cx="179045" cy="250159"/>
              </a:xfrm>
              <a:prstGeom prst="flowChartProcess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smtClean="0">
                    <a:solidFill>
                      <a:srgbClr val="FFC000"/>
                    </a:solidFill>
                  </a:rPr>
                  <a:t>1</a:t>
                </a:r>
                <a:endParaRPr lang="en-US" sz="1200">
                  <a:solidFill>
                    <a:srgbClr val="FFC000"/>
                  </a:solidFill>
                </a:endParaRPr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 flipH="1">
                <a:off x="5620084" y="4569128"/>
                <a:ext cx="158201" cy="287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/>
              <p:cNvCxnSpPr/>
              <p:nvPr/>
            </p:nvCxnSpPr>
            <p:spPr>
              <a:xfrm flipH="1" flipV="1">
                <a:off x="6315644" y="4533008"/>
                <a:ext cx="173302" cy="651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</p:grpSp>
        <p:sp>
          <p:nvSpPr>
            <p:cNvPr id="35" name="TextBox 34"/>
            <p:cNvSpPr txBox="1"/>
            <p:nvPr/>
          </p:nvSpPr>
          <p:spPr>
            <a:xfrm>
              <a:off x="7216733" y="4056164"/>
              <a:ext cx="46986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smtClean="0">
                  <a:latin typeface="Arial" panose="020B0604020202020204" pitchFamily="34" charset="0"/>
                  <a:cs typeface="Arial" panose="020B0604020202020204" pitchFamily="34" charset="0"/>
                </a:rPr>
                <a:t>NG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2" name="Oval Callout 41"/>
          <p:cNvSpPr/>
          <p:nvPr/>
        </p:nvSpPr>
        <p:spPr>
          <a:xfrm>
            <a:off x="-44091" y="3844197"/>
            <a:ext cx="1041608" cy="307884"/>
          </a:xfrm>
          <a:prstGeom prst="wedgeEllipseCallout">
            <a:avLst>
              <a:gd name="adj1" fmla="val 51693"/>
              <a:gd name="adj2" fmla="val 5548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smtClean="0"/>
              <a:t>A point</a:t>
            </a:r>
            <a:endParaRPr lang="en-US" sz="1400"/>
          </a:p>
        </p:txBody>
      </p:sp>
      <p:sp>
        <p:nvSpPr>
          <p:cNvPr id="43" name="Oval Callout 42"/>
          <p:cNvSpPr/>
          <p:nvPr/>
        </p:nvSpPr>
        <p:spPr>
          <a:xfrm>
            <a:off x="2079439" y="4216484"/>
            <a:ext cx="1005213" cy="321962"/>
          </a:xfrm>
          <a:prstGeom prst="wedgeEllipseCallout">
            <a:avLst>
              <a:gd name="adj1" fmla="val -43344"/>
              <a:gd name="adj2" fmla="val -6372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B</a:t>
            </a:r>
            <a:r>
              <a:rPr lang="en-US" sz="1400" smtClean="0"/>
              <a:t> point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98654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 bwMode="auto">
          <a:xfrm>
            <a:off x="7620000" y="2057400"/>
            <a:ext cx="1524000" cy="44144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endParaRPr lang="en-US" sz="1600" dirty="0">
              <a:latin typeface="Arial" panose="020B0604020202020204" pitchFamily="34" charset="0"/>
              <a:ea typeface="Arial Unicode MS" pitchFamily="34" charset="-120"/>
              <a:cs typeface="Arial" panose="020B0604020202020204" pitchFamily="34" charset="0"/>
            </a:endParaRPr>
          </a:p>
        </p:txBody>
      </p:sp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986926" y="11289"/>
            <a:ext cx="9771384" cy="6485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/>
            <a:r>
              <a:rPr lang="en-US" altLang="zh-TW" sz="3600" b="1" smtClean="0">
                <a:latin typeface="Arial" panose="020B0604020202020204" pitchFamily="34" charset="0"/>
                <a:cs typeface="Arial" panose="020B0604020202020204" pitchFamily="34" charset="0"/>
              </a:rPr>
              <a:t>FFC AMP Cable Coverage</a:t>
            </a:r>
            <a:endParaRPr lang="zh-TW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2836" y="5754082"/>
            <a:ext cx="118746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dirty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TW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TW" sz="140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zh-TW" sz="1400" smtClean="0">
                <a:latin typeface="Arial" panose="020B0604020202020204" pitchFamily="34" charset="0"/>
                <a:cs typeface="Arial" panose="020B0604020202020204" pitchFamily="34" charset="0"/>
              </a:rPr>
              <a:t>NG FFC AMP cable can cover 100% on FATP</a:t>
            </a:r>
            <a:endParaRPr lang="en-US" altLang="zh-TW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2836" y="530130"/>
            <a:ext cx="117808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1. At test station on line</a:t>
            </a:r>
          </a:p>
          <a:p>
            <a:pPr>
              <a:lnSpc>
                <a:spcPct val="150000"/>
              </a:lnSpc>
            </a:pP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- FFC AMP cable is connection between K18X001T00 main board and 96.1531T00_AMP board, use FFC AMP cable NG assemble into OK product to test AMP version at FT1, FT2 stations,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2836" y="3731342"/>
            <a:ext cx="117808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. Test AMP version by hand</a:t>
            </a:r>
          </a:p>
          <a:p>
            <a:pPr>
              <a:lnSpc>
                <a:spcPct val="150000"/>
              </a:lnSpc>
            </a:pPr>
            <a:r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Re test 3 times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AMP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version by hand, using command “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adb shell fac get_version </a:t>
            </a:r>
            <a:r>
              <a:rPr lang="en-US" sz="1400" b="1" i="1" smtClean="0"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  <a:r>
              <a:rPr lang="en-US" sz="1400" b="1" i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400" b="1" i="1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AMP version always fail( boot up of AMP board fail )</a:t>
            </a:r>
            <a:endParaRPr lang="en-US" sz="1400" b="1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030021"/>
              </p:ext>
            </p:extLst>
          </p:nvPr>
        </p:nvGraphicFramePr>
        <p:xfrm>
          <a:off x="2428834" y="4612874"/>
          <a:ext cx="6752088" cy="11286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3770">
                  <a:extLst>
                    <a:ext uri="{9D8B030D-6E8A-4147-A177-3AD203B41FA5}">
                      <a16:colId xmlns:a16="http://schemas.microsoft.com/office/drawing/2014/main" val="2737655416"/>
                    </a:ext>
                  </a:extLst>
                </a:gridCol>
                <a:gridCol w="1861848">
                  <a:extLst>
                    <a:ext uri="{9D8B030D-6E8A-4147-A177-3AD203B41FA5}">
                      <a16:colId xmlns:a16="http://schemas.microsoft.com/office/drawing/2014/main" val="3095229967"/>
                    </a:ext>
                  </a:extLst>
                </a:gridCol>
                <a:gridCol w="1978235">
                  <a:extLst>
                    <a:ext uri="{9D8B030D-6E8A-4147-A177-3AD203B41FA5}">
                      <a16:colId xmlns:a16="http://schemas.microsoft.com/office/drawing/2014/main" val="4236778526"/>
                    </a:ext>
                  </a:extLst>
                </a:gridCol>
                <a:gridCol w="1978235">
                  <a:extLst>
                    <a:ext uri="{9D8B030D-6E8A-4147-A177-3AD203B41FA5}">
                      <a16:colId xmlns:a16="http://schemas.microsoft.com/office/drawing/2014/main" val="2810591216"/>
                    </a:ext>
                  </a:extLst>
                </a:gridCol>
              </a:tblGrid>
              <a:tr h="387401">
                <a:tc>
                  <a:txBody>
                    <a:bodyPr/>
                    <a:lstStyle/>
                    <a:p>
                      <a:pPr algn="ctr"/>
                      <a:r>
                        <a:rPr lang="en-US" sz="12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#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615181"/>
                  </a:ext>
                </a:extLst>
              </a:tr>
              <a:tr h="370608">
                <a:tc>
                  <a:txBody>
                    <a:bodyPr/>
                    <a:lstStyle/>
                    <a:p>
                      <a:pPr algn="ctr"/>
                      <a:r>
                        <a:rPr lang="en-US" sz="12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1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lang="en-US" sz="1200" b="1" kern="120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4982582"/>
                  </a:ext>
                </a:extLst>
              </a:tr>
              <a:tr h="370608">
                <a:tc>
                  <a:txBody>
                    <a:bodyPr/>
                    <a:lstStyle/>
                    <a:p>
                      <a:pPr algn="ctr"/>
                      <a:r>
                        <a:rPr lang="en-US" sz="12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kern="120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</a:t>
                      </a:r>
                      <a:r>
                        <a:rPr lang="en-US" sz="1200" b="1" kern="1200" baseline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kern="120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AMP</a:t>
                      </a:r>
                      <a:r>
                        <a:rPr lang="en-US" sz="1200" b="1" kern="1200" baseline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board version fail</a:t>
                      </a:r>
                      <a:endParaRPr lang="en-US" sz="1200" b="1" kern="120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9880349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199800" y="3380028"/>
            <a:ext cx="4260585" cy="2384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smtClean="0"/>
              <a:t>Assemble to verify FFC AMP cable</a:t>
            </a:r>
            <a:endParaRPr lang="en-US" sz="1400"/>
          </a:p>
        </p:txBody>
      </p:sp>
      <p:sp>
        <p:nvSpPr>
          <p:cNvPr id="17" name="Right Arrow 16"/>
          <p:cNvSpPr/>
          <p:nvPr/>
        </p:nvSpPr>
        <p:spPr>
          <a:xfrm>
            <a:off x="7768910" y="2329510"/>
            <a:ext cx="978408" cy="388031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Result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199800" y="1759354"/>
            <a:ext cx="4260585" cy="1457781"/>
            <a:chOff x="3199800" y="1396438"/>
            <a:chExt cx="4260585" cy="182069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3279261" y="1316977"/>
              <a:ext cx="1811396" cy="197031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97508" y="1410726"/>
              <a:ext cx="2262877" cy="1806409"/>
            </a:xfrm>
            <a:prstGeom prst="rect">
              <a:avLst/>
            </a:prstGeom>
          </p:spPr>
        </p:pic>
      </p:grpSp>
      <p:sp>
        <p:nvSpPr>
          <p:cNvPr id="19" name="Oval Callout 18"/>
          <p:cNvSpPr/>
          <p:nvPr/>
        </p:nvSpPr>
        <p:spPr>
          <a:xfrm>
            <a:off x="4237405" y="1802907"/>
            <a:ext cx="1776449" cy="332461"/>
          </a:xfrm>
          <a:prstGeom prst="wedgeEllipseCallout">
            <a:avLst>
              <a:gd name="adj1" fmla="val -44130"/>
              <a:gd name="adj2" fmla="val 84612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FFC </a:t>
            </a:r>
            <a:r>
              <a:rPr lang="en-US" sz="1200" smtClean="0"/>
              <a:t>AMP cable</a:t>
            </a:r>
            <a:endParaRPr lang="en-US" sz="1200"/>
          </a:p>
        </p:txBody>
      </p:sp>
      <p:sp>
        <p:nvSpPr>
          <p:cNvPr id="21" name="Oval Callout 20"/>
          <p:cNvSpPr/>
          <p:nvPr/>
        </p:nvSpPr>
        <p:spPr>
          <a:xfrm>
            <a:off x="6000367" y="2570583"/>
            <a:ext cx="1776449" cy="332461"/>
          </a:xfrm>
          <a:prstGeom prst="wedgeEllipseCallout">
            <a:avLst>
              <a:gd name="adj1" fmla="val -44130"/>
              <a:gd name="adj2" fmla="val 84612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FFC </a:t>
            </a:r>
            <a:r>
              <a:rPr lang="en-US" sz="1200" smtClean="0"/>
              <a:t>AMP cable</a:t>
            </a:r>
            <a:endParaRPr lang="en-US" sz="1200"/>
          </a:p>
        </p:txBody>
      </p:sp>
      <p:grpSp>
        <p:nvGrpSpPr>
          <p:cNvPr id="15" name="Group 14"/>
          <p:cNvGrpSpPr/>
          <p:nvPr/>
        </p:nvGrpSpPr>
        <p:grpSpPr>
          <a:xfrm>
            <a:off x="8896228" y="1794933"/>
            <a:ext cx="2655105" cy="1422202"/>
            <a:chOff x="8896228" y="1440874"/>
            <a:chExt cx="2655105" cy="1982317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96228" y="1440874"/>
              <a:ext cx="2655105" cy="198231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4" name="Rectangle 13"/>
            <p:cNvSpPr/>
            <p:nvPr/>
          </p:nvSpPr>
          <p:spPr>
            <a:xfrm>
              <a:off x="8896228" y="1866900"/>
              <a:ext cx="1447922" cy="146050"/>
            </a:xfrm>
            <a:prstGeom prst="rect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/>
          <p:cNvSpPr/>
          <p:nvPr/>
        </p:nvSpPr>
        <p:spPr>
          <a:xfrm>
            <a:off x="8896228" y="3382272"/>
            <a:ext cx="2655105" cy="23251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smtClean="0"/>
              <a:t>Log test fail at FT1 station</a:t>
            </a:r>
            <a:endParaRPr lang="en-US" sz="1400"/>
          </a:p>
        </p:txBody>
      </p:sp>
      <p:grpSp>
        <p:nvGrpSpPr>
          <p:cNvPr id="22" name="Group 21"/>
          <p:cNvGrpSpPr/>
          <p:nvPr/>
        </p:nvGrpSpPr>
        <p:grpSpPr>
          <a:xfrm>
            <a:off x="420810" y="1759353"/>
            <a:ext cx="2619375" cy="1855435"/>
            <a:chOff x="420810" y="1410726"/>
            <a:chExt cx="2619375" cy="220406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0810" y="1410726"/>
              <a:ext cx="2619375" cy="220406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20" name="Rectangle 19"/>
            <p:cNvSpPr/>
            <p:nvPr/>
          </p:nvSpPr>
          <p:spPr>
            <a:xfrm>
              <a:off x="420810" y="2324917"/>
              <a:ext cx="1204790" cy="162899"/>
            </a:xfrm>
            <a:prstGeom prst="rect">
              <a:avLst/>
            </a:prstGeom>
            <a:noFill/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826064" y="2475226"/>
              <a:ext cx="1204790" cy="162899"/>
            </a:xfrm>
            <a:prstGeom prst="rect">
              <a:avLst/>
            </a:prstGeom>
            <a:noFill/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835395" y="2703244"/>
              <a:ext cx="1047974" cy="171021"/>
            </a:xfrm>
            <a:prstGeom prst="rect">
              <a:avLst/>
            </a:prstGeom>
            <a:noFill/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223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~ </a:t>
            </a:r>
            <a:fld id="{F7D9B923-70BE-4E27-BF37-E1825C3A24E8}" type="slidenum">
              <a:rPr lang="en-US" altLang="zh-TW" smtClean="0"/>
              <a:pPr>
                <a:defRPr/>
              </a:pPr>
              <a:t>6</a:t>
            </a:fld>
            <a:r>
              <a:rPr lang="en-US" altLang="zh-TW"/>
              <a:t> ~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62838" y="42333"/>
            <a:ext cx="118871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3600" b="1" dirty="0">
                <a:latin typeface="Times New Roman" pitchFamily="18" charset="0"/>
                <a:ea typeface="SimSun" pitchFamily="2" charset="-122"/>
              </a:rPr>
              <a:t>Conclusion</a:t>
            </a:r>
            <a:endParaRPr kumimoji="1" lang="zh-CN" altLang="en-US" sz="3600" b="1" dirty="0"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3148" y="745560"/>
            <a:ext cx="11634051" cy="39087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85750" indent="-28575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As analysis FFC AMP cable </a:t>
            </a:r>
            <a:r>
              <a:rPr lang="en-US" altLang="zh-TW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points not </a:t>
            </a:r>
            <a:r>
              <a:rPr lang="en-US" altLang="zh-TW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connection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TW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NG FFC AMP cable can cover 100% at FT1 station( check version AMP), FT2 station( check version AMP and sound function)..</a:t>
            </a:r>
          </a:p>
          <a:p>
            <a:pPr marL="285750" indent="-28575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zh-CN" sz="16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Send material and report to </a:t>
            </a:r>
            <a:r>
              <a:rPr lang="en-US" altLang="zh-CN" sz="1600" dirty="0" err="1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SQE:Mr</a:t>
            </a:r>
            <a:r>
              <a:rPr lang="en-US" altLang="zh-CN" sz="16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. </a:t>
            </a:r>
            <a:r>
              <a:rPr lang="en-US" altLang="zh-CN" sz="1600" dirty="0" err="1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Sy</a:t>
            </a:r>
            <a:r>
              <a:rPr lang="en-US" altLang="zh-CN" sz="16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. </a:t>
            </a:r>
            <a:r>
              <a:rPr lang="en-US" altLang="zh-CN" sz="1600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Done: </a:t>
            </a:r>
            <a:r>
              <a:rPr lang="en-US" altLang="zh-CN" sz="16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2022/06/01.</a:t>
            </a:r>
            <a:endParaRPr lang="en-US" altLang="zh-CN" sz="1600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  <a:p>
            <a:pPr marL="285750" indent="-28575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zh-CN" sz="16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SQE </a:t>
            </a:r>
            <a:r>
              <a:rPr lang="en-US" altLang="zh-CN" sz="16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send 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FFC AMP cable_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376.00039.005</a:t>
            </a:r>
            <a:r>
              <a:rPr lang="en-US" altLang="zh-CN" sz="16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 component </a:t>
            </a:r>
            <a:r>
              <a:rPr lang="en-US" altLang="zh-CN" sz="1600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to </a:t>
            </a:r>
            <a:r>
              <a:rPr lang="en-US" sz="1600" dirty="0" smtClean="0"/>
              <a:t>P-TWO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vendor </a:t>
            </a:r>
            <a:r>
              <a:rPr lang="en-US" sz="1600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for </a:t>
            </a:r>
            <a:r>
              <a:rPr lang="en-US" altLang="zh-CN" sz="1600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further analysis. Due date: </a:t>
            </a:r>
            <a:r>
              <a:rPr lang="en-US" altLang="zh-CN" sz="16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2022/06/03. </a:t>
            </a:r>
            <a:r>
              <a:rPr lang="en-US" altLang="zh-CN" sz="1600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Owner: SQE Mr. </a:t>
            </a:r>
            <a:r>
              <a:rPr lang="en-US" altLang="zh-CN" sz="1600" dirty="0" err="1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Sy</a:t>
            </a:r>
            <a:r>
              <a:rPr lang="en-US" altLang="zh-CN" sz="16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.</a:t>
            </a:r>
          </a:p>
          <a:p>
            <a:pPr marL="285750" indent="-28575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zh-TW" sz="16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2022/06/03 </a:t>
            </a:r>
            <a:r>
              <a:rPr lang="en-US" altLang="zh-CN" sz="16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– P-TWO vendor feedback FA report. </a:t>
            </a:r>
            <a:r>
              <a:rPr lang="en-US" altLang="zh-CN" sz="1600" dirty="0" err="1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Pls</a:t>
            </a:r>
            <a:r>
              <a:rPr lang="en-US" altLang="zh-CN" sz="16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 check on next sheet.</a:t>
            </a:r>
            <a:endParaRPr lang="en-US" altLang="zh-TW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zh-TW" sz="16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4171598"/>
              </p:ext>
            </p:extLst>
          </p:nvPr>
        </p:nvGraphicFramePr>
        <p:xfrm>
          <a:off x="5473635" y="4711217"/>
          <a:ext cx="1462741" cy="123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resentation" showAsIcon="1" r:id="rId3" imgW="914400" imgH="771480" progId="PowerPoint.Show.8">
                  <p:embed/>
                </p:oleObj>
              </mc:Choice>
              <mc:Fallback>
                <p:oleObj name="Presentation" showAsIcon="1" r:id="rId3" imgW="914400" imgH="771480" progId="PowerPoint.Show.8">
                  <p:embed/>
                  <p:pic>
                    <p:nvPicPr>
                      <p:cNvPr id="7" name="Object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73635" y="4711217"/>
                        <a:ext cx="1462741" cy="1234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9723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~ </a:t>
            </a:r>
            <a:fld id="{F7D9B923-70BE-4E27-BF37-E1825C3A24E8}" type="slidenum">
              <a:rPr lang="en-US" altLang="zh-TW" smtClean="0"/>
              <a:pPr>
                <a:defRPr/>
              </a:pPr>
              <a:t>7</a:t>
            </a:fld>
            <a:r>
              <a:rPr lang="en-US" altLang="zh-TW"/>
              <a:t> ~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92" y="901336"/>
            <a:ext cx="11221948" cy="4415247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62838" y="42333"/>
            <a:ext cx="118871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3600" b="1" dirty="0">
                <a:latin typeface="Times New Roman" pitchFamily="18" charset="0"/>
                <a:ea typeface="SimSun" pitchFamily="2" charset="-122"/>
              </a:rPr>
              <a:t>Conclusion</a:t>
            </a:r>
            <a:endParaRPr kumimoji="1" lang="zh-CN" altLang="en-US" sz="3600" b="1" dirty="0">
              <a:latin typeface="Times New Roman" pitchFamily="18" charset="0"/>
              <a:ea typeface="SimSun" pitchFamily="2" charset="-122"/>
            </a:endParaRPr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433917"/>
              </p:ext>
            </p:extLst>
          </p:nvPr>
        </p:nvGraphicFramePr>
        <p:xfrm>
          <a:off x="7167155" y="5316583"/>
          <a:ext cx="1193074" cy="1006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Presentation" showAsIcon="1" r:id="rId4" imgW="914400" imgH="771480" progId="PowerPoint.Show.8">
                  <p:embed/>
                </p:oleObj>
              </mc:Choice>
              <mc:Fallback>
                <p:oleObj name="Presentation" showAsIcon="1" r:id="rId4" imgW="914400" imgH="771480" progId="PowerPoint.Show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67155" y="5316583"/>
                        <a:ext cx="1193074" cy="10066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788807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>
          <a:noFill/>
          <a:miter lim="800000"/>
          <a:headEnd/>
          <a:tailEnd/>
        </a:ln>
      </a:spPr>
      <a:bodyPr wrap="square">
        <a:spAutoFit/>
      </a:bodyPr>
      <a:lstStyle>
        <a:defPPr defTabSz="889000">
          <a:lnSpc>
            <a:spcPct val="90000"/>
          </a:lnSpc>
          <a:spcAft>
            <a:spcPct val="35000"/>
          </a:spcAft>
          <a:buFont typeface="Wingdings" pitchFamily="2" charset="2"/>
          <a:buChar char="ü"/>
          <a:defRPr sz="1600" dirty="0" smtClean="0">
            <a:latin typeface="Arial Unicode MS" pitchFamily="34" charset="-120"/>
            <a:ea typeface="Arial Unicode MS" pitchFamily="34" charset="-120"/>
            <a:cs typeface="Arial Unicode MS" pitchFamily="34" charset="-120"/>
          </a:defRPr>
        </a:defPPr>
      </a:lstStyle>
    </a:spDef>
  </a:objectDefaults>
  <a:extraClrSchemeLst/>
</a:theme>
</file>

<file path=ppt/theme/theme4.xml><?xml version="1.0" encoding="utf-8"?>
<a:theme xmlns:a="http://schemas.openxmlformats.org/drawingml/2006/main" name="2_自訂設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自訂設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G次集團範本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 古典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rotWithShape="0">
          <a:gsLst>
            <a:gs pos="0">
              <a:srgbClr val="FFFFFF"/>
            </a:gs>
            <a:gs pos="100000">
              <a:srgbClr val="FFFF99"/>
            </a:gs>
          </a:gsLst>
          <a:path path="shape">
            <a:fillToRect l="50000" t="50000" r="50000" b="50000"/>
          </a:path>
        </a:gradFill>
        <a:ln w="9525">
          <a:noFill/>
          <a:round/>
          <a:headEnd/>
          <a:tailEnd/>
        </a:ln>
        <a:effectLst>
          <a:outerShdw dist="89605" dir="2700000" algn="ctr" rotWithShape="0">
            <a:srgbClr val="333333"/>
          </a:outerShdw>
        </a:effectLst>
      </a:spPr>
      <a:bodyPr wrap="none" lIns="77925" tIns="38963" rIns="77925" bIns="38963" anchor="ctr"/>
      <a:lstStyle>
        <a:defPPr>
          <a:defRPr sz="1400" b="1" dirty="0" smtClean="0">
            <a:latin typeface="+mj-lt"/>
          </a:defRPr>
        </a:defPPr>
      </a:lstStyle>
    </a:spDef>
    <a:lnDef>
      <a:spPr>
        <a:ln w="127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K18X001.00 trouble shooting guide_v5</Template>
  <TotalTime>6704</TotalTime>
  <Words>503</Words>
  <Application>Microsoft Office PowerPoint</Application>
  <PresentationFormat>Widescreen</PresentationFormat>
  <Paragraphs>136</Paragraphs>
  <Slides>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27" baseType="lpstr">
      <vt:lpstr>Adobe 繁黑體 Std B</vt:lpstr>
      <vt:lpstr>Arial Unicode MS</vt:lpstr>
      <vt:lpstr>微軟正黑體</vt:lpstr>
      <vt:lpstr>新細明體</vt:lpstr>
      <vt:lpstr>黑体</vt:lpstr>
      <vt:lpstr>SimSun</vt:lpstr>
      <vt:lpstr>SimSun</vt:lpstr>
      <vt:lpstr>Arial</vt:lpstr>
      <vt:lpstr>Calibri</vt:lpstr>
      <vt:lpstr>Calibri Light</vt:lpstr>
      <vt:lpstr>Times New Roman</vt:lpstr>
      <vt:lpstr>Wingdings</vt:lpstr>
      <vt:lpstr>1_Office 佈景主題</vt:lpstr>
      <vt:lpstr>3_Office 佈景主題</vt:lpstr>
      <vt:lpstr>2_Office 佈景主題</vt:lpstr>
      <vt:lpstr>2_自訂設計</vt:lpstr>
      <vt:lpstr>1_自訂設計</vt:lpstr>
      <vt:lpstr>自訂設計</vt:lpstr>
      <vt:lpstr>G次集團範本</vt:lpstr>
      <vt:lpstr>Microsoft PowerPoint 97-2003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422</cp:revision>
  <dcterms:created xsi:type="dcterms:W3CDTF">2018-11-16T05:26:15Z</dcterms:created>
  <dcterms:modified xsi:type="dcterms:W3CDTF">2022-07-01T10:41:22Z</dcterms:modified>
</cp:coreProperties>
</file>